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8" autoAdjust="0"/>
    <p:restoredTop sz="94660"/>
  </p:normalViewPr>
  <p:slideViewPr>
    <p:cSldViewPr>
      <p:cViewPr varScale="1">
        <p:scale>
          <a:sx n="61" d="100"/>
          <a:sy n="61" d="100"/>
        </p:scale>
        <p:origin x="-72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91381-1FC8-474E-A343-6CCE80814888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D0187-4AE5-4D24-A174-4E8AAEBE2D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3999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3880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1505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4570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1239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9408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0213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7742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2492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3120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5947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1829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1420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7530" y="1950432"/>
            <a:ext cx="7941223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Helvetica Neue Light"/>
                <a:cs typeface="Helvetica Neue Light"/>
              </a:rPr>
              <a:t>Sociologist Scott Feld showed that most people have fewer friends, </a:t>
            </a:r>
            <a:r>
              <a:rPr lang="en-US" sz="2400" dirty="0">
                <a:latin typeface="Helvetica Neue Light"/>
                <a:cs typeface="Helvetica Neue Light"/>
              </a:rPr>
              <a:t>on average</a:t>
            </a:r>
            <a:r>
              <a:rPr lang="en-US" sz="2400" dirty="0" smtClean="0">
                <a:latin typeface="Helvetica Neue Light"/>
                <a:cs typeface="Helvetica Neue Light"/>
              </a:rPr>
              <a:t>, than their friends have</a:t>
            </a:r>
            <a:endParaRPr lang="en-US" sz="2400" b="1" dirty="0">
              <a:latin typeface="Helvetica Neue Light"/>
              <a:cs typeface="Helvetica Neue Ligh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170" y="775650"/>
            <a:ext cx="8921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/>
            <a:r>
              <a:rPr lang="en-US" sz="4000" dirty="0" smtClean="0">
                <a:solidFill>
                  <a:srgbClr val="1F497D"/>
                </a:solidFill>
                <a:latin typeface="Helvetica Neue Light"/>
                <a:cs typeface="Helvetica Neue Light"/>
              </a:rPr>
              <a:t>Friendship paradox</a:t>
            </a:r>
            <a:endParaRPr lang="en-US" sz="4000" dirty="0">
              <a:solidFill>
                <a:srgbClr val="1F497D"/>
              </a:solidFill>
              <a:latin typeface="Helvetica Neue Light"/>
              <a:cs typeface="Helvetica Neue Ligh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94904" y="3282526"/>
            <a:ext cx="2906796" cy="2209374"/>
            <a:chOff x="1344822" y="3692919"/>
            <a:chExt cx="2176268" cy="1758364"/>
          </a:xfrm>
          <a:solidFill>
            <a:srgbClr val="F2F2F2"/>
          </a:solidFill>
        </p:grpSpPr>
        <p:sp>
          <p:nvSpPr>
            <p:cNvPr id="8" name="Oval 7"/>
            <p:cNvSpPr>
              <a:spLocks noChangeAspect="1"/>
            </p:cNvSpPr>
            <p:nvPr/>
          </p:nvSpPr>
          <p:spPr bwMode="auto">
            <a:xfrm>
              <a:off x="1344822" y="4734295"/>
              <a:ext cx="370787" cy="365564"/>
            </a:xfrm>
            <a:prstGeom prst="ellipse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 smtClean="0">
                  <a:solidFill>
                    <a:schemeClr val="tx1"/>
                  </a:solidFill>
                  <a:latin typeface="Helvetica Neue Light"/>
                  <a:ea typeface="ＭＳ Ｐゴシック" pitchFamily="-111" charset="-128"/>
                  <a:cs typeface="Helvetica Neue Light"/>
                </a:rPr>
                <a:t>2</a:t>
              </a:r>
              <a:endParaRPr lang="en-US" sz="22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 bwMode="auto">
            <a:xfrm>
              <a:off x="1345897" y="4030372"/>
              <a:ext cx="370786" cy="365564"/>
            </a:xfrm>
            <a:prstGeom prst="ellipse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 smtClean="0">
                  <a:solidFill>
                    <a:schemeClr val="tx1"/>
                  </a:solidFill>
                  <a:latin typeface="Helvetica Neue Light"/>
                  <a:ea typeface="ＭＳ Ｐゴシック" pitchFamily="-111" charset="-128"/>
                  <a:cs typeface="Helvetica Neue Light"/>
                </a:rPr>
                <a:t>1</a:t>
              </a:r>
              <a:endParaRPr lang="en-US" sz="22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0" name="Oval 9"/>
            <p:cNvSpPr>
              <a:spLocks noChangeAspect="1"/>
            </p:cNvSpPr>
            <p:nvPr/>
          </p:nvSpPr>
          <p:spPr bwMode="auto">
            <a:xfrm>
              <a:off x="2273356" y="5085719"/>
              <a:ext cx="370787" cy="365564"/>
            </a:xfrm>
            <a:prstGeom prst="ellipse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 smtClean="0">
                  <a:solidFill>
                    <a:schemeClr val="tx1"/>
                  </a:solidFill>
                  <a:latin typeface="Helvetica Neue Light"/>
                  <a:ea typeface="ＭＳ Ｐゴシック" pitchFamily="-111" charset="-128"/>
                  <a:cs typeface="Helvetica Neue Light"/>
                </a:rPr>
                <a:t>3</a:t>
              </a:r>
              <a:endParaRPr lang="en-US" sz="22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 bwMode="auto">
            <a:xfrm>
              <a:off x="2212080" y="4518282"/>
              <a:ext cx="370787" cy="365564"/>
            </a:xfrm>
            <a:prstGeom prst="ellipse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 smtClean="0">
                  <a:solidFill>
                    <a:schemeClr val="tx1"/>
                  </a:solidFill>
                  <a:latin typeface="Helvetica Neue Light"/>
                  <a:ea typeface="ＭＳ Ｐゴシック" pitchFamily="-111" charset="-128"/>
                  <a:cs typeface="Helvetica Neue Light"/>
                </a:rPr>
                <a:t>4</a:t>
              </a:r>
              <a:endParaRPr lang="en-US" sz="22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 bwMode="auto">
            <a:xfrm>
              <a:off x="2324941" y="3692919"/>
              <a:ext cx="370786" cy="365564"/>
            </a:xfrm>
            <a:prstGeom prst="ellipse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 smtClean="0">
                  <a:solidFill>
                    <a:schemeClr val="tx1"/>
                  </a:solidFill>
                  <a:latin typeface="Helvetica Neue Light"/>
                  <a:ea typeface="ＭＳ Ｐゴシック" pitchFamily="-111" charset="-128"/>
                  <a:cs typeface="Helvetica Neue Light"/>
                </a:rPr>
                <a:t>6</a:t>
              </a:r>
              <a:endParaRPr lang="en-US" sz="22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 bwMode="auto">
            <a:xfrm>
              <a:off x="3150304" y="4311941"/>
              <a:ext cx="370786" cy="365564"/>
            </a:xfrm>
            <a:prstGeom prst="ellipse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rIns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 smtClean="0">
                  <a:solidFill>
                    <a:schemeClr val="tx1"/>
                  </a:solidFill>
                  <a:latin typeface="Helvetica Neue Light"/>
                  <a:ea typeface="ＭＳ Ｐゴシック" pitchFamily="-111" charset="-128"/>
                  <a:cs typeface="Helvetica Neue Light"/>
                </a:rPr>
                <a:t>5</a:t>
              </a:r>
              <a:endParaRPr lang="en-US" sz="2200" b="1" dirty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endParaRPr>
            </a:p>
          </p:txBody>
        </p:sp>
        <p:cxnSp>
          <p:nvCxnSpPr>
            <p:cNvPr id="14" name="Straight Connector 13"/>
            <p:cNvCxnSpPr>
              <a:stCxn id="8" idx="5"/>
              <a:endCxn id="10" idx="2"/>
            </p:cNvCxnSpPr>
            <p:nvPr/>
          </p:nvCxnSpPr>
          <p:spPr bwMode="auto">
            <a:xfrm rot="16200000" flipH="1">
              <a:off x="1856244" y="4851389"/>
              <a:ext cx="222177" cy="612047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1" idx="2"/>
              <a:endCxn id="8" idx="6"/>
            </p:cNvCxnSpPr>
            <p:nvPr/>
          </p:nvCxnSpPr>
          <p:spPr bwMode="auto">
            <a:xfrm rot="10800000" flipV="1">
              <a:off x="1715609" y="4701064"/>
              <a:ext cx="496470" cy="216013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0" idx="0"/>
              <a:endCxn id="11" idx="4"/>
            </p:cNvCxnSpPr>
            <p:nvPr/>
          </p:nvCxnSpPr>
          <p:spPr bwMode="auto">
            <a:xfrm rot="16200000" flipV="1">
              <a:off x="2327175" y="4954144"/>
              <a:ext cx="201873" cy="61276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1" idx="6"/>
              <a:endCxn id="13" idx="2"/>
            </p:cNvCxnSpPr>
            <p:nvPr/>
          </p:nvCxnSpPr>
          <p:spPr bwMode="auto">
            <a:xfrm flipV="1">
              <a:off x="2582867" y="4494723"/>
              <a:ext cx="567437" cy="206341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0" idx="6"/>
              <a:endCxn id="13" idx="3"/>
            </p:cNvCxnSpPr>
            <p:nvPr/>
          </p:nvCxnSpPr>
          <p:spPr bwMode="auto">
            <a:xfrm flipV="1">
              <a:off x="2644143" y="4623970"/>
              <a:ext cx="560461" cy="644531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8" idx="0"/>
              <a:endCxn id="9" idx="4"/>
            </p:cNvCxnSpPr>
            <p:nvPr/>
          </p:nvCxnSpPr>
          <p:spPr bwMode="auto">
            <a:xfrm rot="5400000" flipH="1" flipV="1">
              <a:off x="1361574" y="4564579"/>
              <a:ext cx="338359" cy="1074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9" idx="6"/>
              <a:endCxn id="12" idx="2"/>
            </p:cNvCxnSpPr>
            <p:nvPr/>
          </p:nvCxnSpPr>
          <p:spPr bwMode="auto">
            <a:xfrm flipV="1">
              <a:off x="1716683" y="3875701"/>
              <a:ext cx="608258" cy="337453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8" idx="7"/>
              <a:endCxn id="12" idx="3"/>
            </p:cNvCxnSpPr>
            <p:nvPr/>
          </p:nvCxnSpPr>
          <p:spPr bwMode="auto">
            <a:xfrm rot="5400000" flipH="1" flipV="1">
              <a:off x="1628833" y="4037423"/>
              <a:ext cx="782883" cy="717932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2" idx="5"/>
              <a:endCxn id="13" idx="1"/>
            </p:cNvCxnSpPr>
            <p:nvPr/>
          </p:nvCxnSpPr>
          <p:spPr bwMode="auto">
            <a:xfrm rot="16200000" flipH="1">
              <a:off x="2742750" y="3903623"/>
              <a:ext cx="360529" cy="563178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5"/>
              <a:endCxn id="13" idx="2"/>
            </p:cNvCxnSpPr>
            <p:nvPr/>
          </p:nvCxnSpPr>
          <p:spPr bwMode="auto">
            <a:xfrm rot="16200000" flipH="1">
              <a:off x="2330182" y="3674602"/>
              <a:ext cx="152323" cy="1487921"/>
            </a:xfrm>
            <a:prstGeom prst="line">
              <a:avLst/>
            </a:prstGeom>
            <a:grp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Oval 4"/>
          <p:cNvSpPr>
            <a:spLocks noChangeAspect="1"/>
          </p:cNvSpPr>
          <p:nvPr/>
        </p:nvSpPr>
        <p:spPr bwMode="auto">
          <a:xfrm>
            <a:off x="2622458" y="2975592"/>
            <a:ext cx="465890" cy="45932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 smtClean="0">
                <a:solidFill>
                  <a:schemeClr val="tx1"/>
                </a:solidFill>
                <a:latin typeface="Helvetica Neue Light"/>
                <a:ea typeface="ＭＳ Ｐゴシック" pitchFamily="-111" charset="-128"/>
                <a:cs typeface="Helvetica Neue Light"/>
              </a:rPr>
              <a:t>7</a:t>
            </a:r>
            <a:endParaRPr lang="en-US" sz="22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899251" y="3434922"/>
            <a:ext cx="120870" cy="625396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tabl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62328" y="3164494"/>
            <a:ext cx="5448503" cy="29178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0120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London School of Economics and Political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6</cp:revision>
  <dcterms:created xsi:type="dcterms:W3CDTF">2015-11-04T10:47:25Z</dcterms:created>
  <dcterms:modified xsi:type="dcterms:W3CDTF">2015-11-05T09:56:22Z</dcterms:modified>
</cp:coreProperties>
</file>